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9" r:id="rId9"/>
    <p:sldId id="268" r:id="rId10"/>
    <p:sldId id="267" r:id="rId11"/>
    <p:sldId id="271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3191" autoAdjust="0"/>
  </p:normalViewPr>
  <p:slideViewPr>
    <p:cSldViewPr snapToGrid="0">
      <p:cViewPr varScale="1">
        <p:scale>
          <a:sx n="71" d="100"/>
          <a:sy n="71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181" y="-358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Delta-Delta Transformer – Ungrounded System</a:t>
            </a:r>
            <a:br>
              <a:rPr lang="en-US" sz="4000" dirty="0"/>
            </a:br>
            <a:r>
              <a:rPr lang="en-US" sz="4000" dirty="0"/>
              <a:t>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A8509-7E80-96BA-4B4C-909F7BF83FF9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EC186D-6E5C-3235-B9CF-351D7954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F5F07-5C95-9B02-B3EA-7DA9B288A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92C3-AB92-584D-F8BF-B3C4AD33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Currents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D7552-9EC7-6245-AE44-2B0A21A5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F887B-6D8C-5056-9D79-0B16F668D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4110863"/>
            <a:ext cx="8961120" cy="210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3A418-F6CF-D292-1152-384F3E188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1681227"/>
            <a:ext cx="8961120" cy="210312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02AF9F1-03BA-407F-80AD-E175B346A6C5}"/>
              </a:ext>
            </a:extLst>
          </p:cNvPr>
          <p:cNvSpPr/>
          <p:nvPr/>
        </p:nvSpPr>
        <p:spPr>
          <a:xfrm rot="5400000">
            <a:off x="5892270" y="5037604"/>
            <a:ext cx="223056" cy="2860548"/>
          </a:xfrm>
          <a:prstGeom prst="rightBrace">
            <a:avLst>
              <a:gd name="adj1" fmla="val 57393"/>
              <a:gd name="adj2" fmla="val 50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6BAA2-3C28-4B6D-5BB0-CF4D134DA288}"/>
              </a:ext>
            </a:extLst>
          </p:cNvPr>
          <p:cNvSpPr txBox="1"/>
          <p:nvPr/>
        </p:nvSpPr>
        <p:spPr>
          <a:xfrm>
            <a:off x="5253594" y="651265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0F689-E362-A545-B8B8-4487E56DDDFE}"/>
              </a:ext>
            </a:extLst>
          </p:cNvPr>
          <p:cNvSpPr txBox="1"/>
          <p:nvPr/>
        </p:nvSpPr>
        <p:spPr>
          <a:xfrm>
            <a:off x="4928056" y="1321356"/>
            <a:ext cx="23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Ground Lamps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0EAB3-9D07-D98C-F1AA-F372A0E69DED}"/>
              </a:ext>
            </a:extLst>
          </p:cNvPr>
          <p:cNvSpPr txBox="1"/>
          <p:nvPr/>
        </p:nvSpPr>
        <p:spPr>
          <a:xfrm>
            <a:off x="4928056" y="3784347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Ground Lamps</a:t>
            </a:r>
          </a:p>
        </p:txBody>
      </p:sp>
    </p:spTree>
    <p:extLst>
      <p:ext uri="{BB962C8B-B14F-4D97-AF65-F5344CB8AC3E}">
        <p14:creationId xmlns:p14="http://schemas.microsoft.com/office/powerpoint/2010/main" val="382219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Equivalent circuit produces same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89ED2-85F4-6AB9-6A3B-ACF64976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3788521"/>
            <a:ext cx="8513064" cy="181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6BC7E-362B-862B-89C9-CE4C80A8E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552" y="1797431"/>
            <a:ext cx="8513064" cy="1884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97158-4399-D43C-0C9F-9D408780B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00" t="14766" r="36850" b="20898"/>
          <a:stretch/>
        </p:blipFill>
        <p:spPr>
          <a:xfrm>
            <a:off x="4828032" y="5706650"/>
            <a:ext cx="2999994" cy="1044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702293-34E1-2F2A-CDF3-6DB932DFB7BB}"/>
              </a:ext>
            </a:extLst>
          </p:cNvPr>
          <p:cNvSpPr txBox="1"/>
          <p:nvPr/>
        </p:nvSpPr>
        <p:spPr>
          <a:xfrm>
            <a:off x="9134296" y="5793463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Ground Lamps</a:t>
            </a:r>
          </a:p>
        </p:txBody>
      </p:sp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8F27-B616-FAC2-17A2-4BDDAA8B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Currents in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C4D22-1540-5093-4383-0FE35F3F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3C345-0967-3189-4BC5-7EA6B337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1577682"/>
            <a:ext cx="12192000" cy="2861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0C5C5-1FEC-3620-66AC-74DE5F8EEEFE}"/>
              </a:ext>
            </a:extLst>
          </p:cNvPr>
          <p:cNvSpPr txBox="1"/>
          <p:nvPr/>
        </p:nvSpPr>
        <p:spPr>
          <a:xfrm>
            <a:off x="2688336" y="5166360"/>
            <a:ext cx="792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Kirchhoff Current Law (KCL) implies Comm mode current out of transformer is zero</a:t>
            </a:r>
          </a:p>
          <a:p>
            <a:r>
              <a:rPr lang="en-US" dirty="0"/>
              <a:t>KCL also implies Common mode current into delta load resistors is zero</a:t>
            </a:r>
          </a:p>
        </p:txBody>
      </p:sp>
    </p:spTree>
    <p:extLst>
      <p:ext uri="{BB962C8B-B14F-4D97-AF65-F5344CB8AC3E}">
        <p14:creationId xmlns:p14="http://schemas.microsoft.com/office/powerpoint/2010/main" val="230581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682741" y="4464269"/>
            <a:ext cx="14542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133114" y="431926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621071" y="1837670"/>
            <a:ext cx="172666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077605" y="1672671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425142" y="1714243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CD882-A319-0DBC-E89D-2D38ECD3891B}"/>
              </a:ext>
            </a:extLst>
          </p:cNvPr>
          <p:cNvSpPr/>
          <p:nvPr/>
        </p:nvSpPr>
        <p:spPr>
          <a:xfrm>
            <a:off x="6686204" y="4260113"/>
            <a:ext cx="955963" cy="1705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9351810" y="4322493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E0583-4698-8CC0-D35F-A3D4C4842D45}"/>
              </a:ext>
            </a:extLst>
          </p:cNvPr>
          <p:cNvSpPr/>
          <p:nvPr/>
        </p:nvSpPr>
        <p:spPr>
          <a:xfrm rot="5400000">
            <a:off x="3724446" y="3044972"/>
            <a:ext cx="3059729" cy="3151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720945-D8C6-F874-B8A8-A99859DDA45F}"/>
              </a:ext>
            </a:extLst>
          </p:cNvPr>
          <p:cNvSpPr/>
          <p:nvPr/>
        </p:nvSpPr>
        <p:spPr>
          <a:xfrm rot="5400000">
            <a:off x="8311684" y="3060212"/>
            <a:ext cx="3059729" cy="315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5861817" y="4929009"/>
            <a:ext cx="308997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DDE8C7-3B2D-9B09-64DE-29F7AD837185}"/>
              </a:ext>
            </a:extLst>
          </p:cNvPr>
          <p:cNvSpPr/>
          <p:nvPr/>
        </p:nvSpPr>
        <p:spPr>
          <a:xfrm rot="5400000">
            <a:off x="6930814" y="4403628"/>
            <a:ext cx="308997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707091" y="5083095"/>
            <a:ext cx="531573" cy="2396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71214" y="566135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DE1E8D-B82F-4EA0-3FBE-2B535A161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68"/>
          <a:stretch/>
        </p:blipFill>
        <p:spPr>
          <a:xfrm>
            <a:off x="1520951" y="1920796"/>
            <a:ext cx="9778149" cy="40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DBFD441-51B1-BF5F-48D9-E361FB9D1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235" y="4769337"/>
            <a:ext cx="3158540" cy="1274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69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Transformer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796363" y="4976037"/>
            <a:ext cx="6310964" cy="184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7035808" cy="11214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C1AFF9-94A4-B5BE-A445-2D1E677E3DFD}"/>
              </a:ext>
            </a:extLst>
          </p:cNvPr>
          <p:cNvCxnSpPr>
            <a:cxnSpLocks/>
          </p:cNvCxnSpPr>
          <p:nvPr/>
        </p:nvCxnSpPr>
        <p:spPr>
          <a:xfrm flipH="1">
            <a:off x="7943303" y="5735581"/>
            <a:ext cx="2805892" cy="6181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A375F1C-2A1E-FBF0-36B3-20B5ECC69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2" y="2115427"/>
            <a:ext cx="10626088" cy="4333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51019-7AB9-3063-41DB-8491DD51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058" y="282799"/>
            <a:ext cx="3244666" cy="144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2759103" y="715810"/>
            <a:ext cx="3778857" cy="23352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61649" y="1004555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777338" y="1167401"/>
            <a:ext cx="502920" cy="3013545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702082" y="1581404"/>
            <a:ext cx="154985" cy="1344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>
            <a:off x="8437523" y="914400"/>
            <a:ext cx="165653" cy="20112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769096" y="1399032"/>
            <a:ext cx="638933" cy="15266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-46017" y="6509640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20240810 experiment 2.</a:t>
            </a:r>
            <a:r>
              <a:rPr lang="en-US" sz="1000" dirty="0"/>
              <a:t>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E174C3-27F3-AA95-1AE6-4CA747DD055B}"/>
              </a:ext>
            </a:extLst>
          </p:cNvPr>
          <p:cNvCxnSpPr>
            <a:cxnSpLocks/>
          </p:cNvCxnSpPr>
          <p:nvPr/>
        </p:nvCxnSpPr>
        <p:spPr>
          <a:xfrm flipH="1">
            <a:off x="8173569" y="1303515"/>
            <a:ext cx="85256" cy="27381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379564" y="1079926"/>
            <a:ext cx="1123175" cy="1763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to Line and Line to Neutral Voltages Unchanged during ground 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5B944-D0EC-F621-F347-E43A18641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3854683"/>
            <a:ext cx="9025128" cy="2118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17728-2DC2-2928-5464-D9A9EC3A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4" y="1608393"/>
            <a:ext cx="9025128" cy="2118142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46D39918-30FD-B296-FB56-ADBA37A0E8AC}"/>
              </a:ext>
            </a:extLst>
          </p:cNvPr>
          <p:cNvSpPr/>
          <p:nvPr/>
        </p:nvSpPr>
        <p:spPr>
          <a:xfrm rot="5400000">
            <a:off x="5590518" y="4703550"/>
            <a:ext cx="223056" cy="2860548"/>
          </a:xfrm>
          <a:prstGeom prst="rightBrace">
            <a:avLst>
              <a:gd name="adj1" fmla="val 57393"/>
              <a:gd name="adj2" fmla="val 50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1DEA7-DECF-4981-7CAA-46C63B056720}"/>
              </a:ext>
            </a:extLst>
          </p:cNvPr>
          <p:cNvSpPr txBox="1"/>
          <p:nvPr/>
        </p:nvSpPr>
        <p:spPr>
          <a:xfrm>
            <a:off x="4873752" y="6240415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B009-48A1-9FED-3843-20EBD251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9699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Neutral to ground voltage is negative line to ground voltage during a ground fault;</a:t>
            </a:r>
            <a:br>
              <a:rPr lang="en-US" dirty="0"/>
            </a:br>
            <a:r>
              <a:rPr lang="en-US" dirty="0"/>
              <a:t>After fault clears, may have dc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CA15-3837-0FF4-79B2-8AA7BDF5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359BC57-8455-12BA-8809-45330B8BAA2D}"/>
              </a:ext>
            </a:extLst>
          </p:cNvPr>
          <p:cNvSpPr/>
          <p:nvPr/>
        </p:nvSpPr>
        <p:spPr>
          <a:xfrm rot="5400000">
            <a:off x="5654526" y="3432534"/>
            <a:ext cx="223056" cy="2860548"/>
          </a:xfrm>
          <a:prstGeom prst="rightBrace">
            <a:avLst>
              <a:gd name="adj1" fmla="val 57393"/>
              <a:gd name="adj2" fmla="val 50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7E501-0D76-9F6E-8F00-900BEFECA064}"/>
              </a:ext>
            </a:extLst>
          </p:cNvPr>
          <p:cNvSpPr txBox="1"/>
          <p:nvPr/>
        </p:nvSpPr>
        <p:spPr>
          <a:xfrm>
            <a:off x="5015850" y="504474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C58401-4791-726D-15EC-FA264821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06" y="2563107"/>
            <a:ext cx="9023529" cy="2117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613D4-A3BD-5015-82C9-793D39B87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68"/>
          <a:stretch/>
        </p:blipFill>
        <p:spPr>
          <a:xfrm>
            <a:off x="7571232" y="4839700"/>
            <a:ext cx="3675888" cy="1515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49999D-53ED-46BD-F21A-4A57084BED0B}"/>
              </a:ext>
            </a:extLst>
          </p:cNvPr>
          <p:cNvSpPr txBox="1"/>
          <p:nvPr/>
        </p:nvSpPr>
        <p:spPr>
          <a:xfrm>
            <a:off x="1363980" y="5703342"/>
            <a:ext cx="451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Ground Lamps not connected to ground</a:t>
            </a:r>
          </a:p>
        </p:txBody>
      </p:sp>
    </p:spTree>
    <p:extLst>
      <p:ext uri="{BB962C8B-B14F-4D97-AF65-F5344CB8AC3E}">
        <p14:creationId xmlns:p14="http://schemas.microsoft.com/office/powerpoint/2010/main" val="414391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6A8D-1CE4-8B86-3243-F7151C6C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to Ground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B05D1-98D9-71C3-0CC4-10CF73DC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37BA8-07A9-C2F0-833D-91451C41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602267"/>
            <a:ext cx="9363456" cy="2197546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196AB869-562F-9F00-F62E-D03BD539CDBB}"/>
              </a:ext>
            </a:extLst>
          </p:cNvPr>
          <p:cNvSpPr/>
          <p:nvPr/>
        </p:nvSpPr>
        <p:spPr>
          <a:xfrm rot="5400000">
            <a:off x="6267174" y="3659163"/>
            <a:ext cx="223056" cy="2860548"/>
          </a:xfrm>
          <a:prstGeom prst="rightBrace">
            <a:avLst>
              <a:gd name="adj1" fmla="val 57393"/>
              <a:gd name="adj2" fmla="val 50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6338C-C8AB-9C7B-6D7E-61FE45EDAB86}"/>
              </a:ext>
            </a:extLst>
          </p:cNvPr>
          <p:cNvSpPr txBox="1"/>
          <p:nvPr/>
        </p:nvSpPr>
        <p:spPr>
          <a:xfrm>
            <a:off x="5628498" y="5271370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538FE-37B5-0BBF-5D56-DA5F27E462AB}"/>
              </a:ext>
            </a:extLst>
          </p:cNvPr>
          <p:cNvSpPr txBox="1"/>
          <p:nvPr/>
        </p:nvSpPr>
        <p:spPr>
          <a:xfrm>
            <a:off x="8637168" y="4977909"/>
            <a:ext cx="205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Trapped Charge on capacitors may result in dc offset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700E3-78F8-4555-7AC2-459540F7023D}"/>
              </a:ext>
            </a:extLst>
          </p:cNvPr>
          <p:cNvSpPr txBox="1"/>
          <p:nvPr/>
        </p:nvSpPr>
        <p:spPr>
          <a:xfrm>
            <a:off x="1859119" y="5820835"/>
            <a:ext cx="451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Ground Lamps not connected to ground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56B43A-FEF3-B99B-4C00-E32258F6F01C}"/>
              </a:ext>
            </a:extLst>
          </p:cNvPr>
          <p:cNvSpPr txBox="1"/>
          <p:nvPr/>
        </p:nvSpPr>
        <p:spPr>
          <a:xfrm>
            <a:off x="3495975" y="2086482"/>
            <a:ext cx="607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Fault,  line to ground voltages equal line to line voltages</a:t>
            </a:r>
          </a:p>
        </p:txBody>
      </p:sp>
    </p:spTree>
    <p:extLst>
      <p:ext uri="{BB962C8B-B14F-4D97-AF65-F5344CB8AC3E}">
        <p14:creationId xmlns:p14="http://schemas.microsoft.com/office/powerpoint/2010/main" val="42270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6A8D-1CE4-8B86-3243-F7151C6C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Lamps: faulted phase light is out, others bright during ground 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B05D1-98D9-71C3-0CC4-10CF73DC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96AB869-562F-9F00-F62E-D03BD539CDBB}"/>
              </a:ext>
            </a:extLst>
          </p:cNvPr>
          <p:cNvSpPr/>
          <p:nvPr/>
        </p:nvSpPr>
        <p:spPr>
          <a:xfrm rot="5400000">
            <a:off x="6267174" y="3659163"/>
            <a:ext cx="223056" cy="2860548"/>
          </a:xfrm>
          <a:prstGeom prst="rightBrace">
            <a:avLst>
              <a:gd name="adj1" fmla="val 57393"/>
              <a:gd name="adj2" fmla="val 50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6338C-C8AB-9C7B-6D7E-61FE45EDAB86}"/>
              </a:ext>
            </a:extLst>
          </p:cNvPr>
          <p:cNvSpPr txBox="1"/>
          <p:nvPr/>
        </p:nvSpPr>
        <p:spPr>
          <a:xfrm>
            <a:off x="5628498" y="5271370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538FE-37B5-0BBF-5D56-DA5F27E462AB}"/>
              </a:ext>
            </a:extLst>
          </p:cNvPr>
          <p:cNvSpPr txBox="1"/>
          <p:nvPr/>
        </p:nvSpPr>
        <p:spPr>
          <a:xfrm>
            <a:off x="8637168" y="4977909"/>
            <a:ext cx="20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Lamp  resistance dissipates trapped charge in parasitic capacitors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D25E9-1113-EA94-7CA8-EAA1DE07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46" y="2523745"/>
            <a:ext cx="9787934" cy="2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6ECD-906B-5F87-730A-FDD51CE4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Fault Currents (Common Mode)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EEC745-1793-4744-4F28-F30385BF9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503" y="1825625"/>
                <a:ext cx="6535553" cy="489585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The neutral resistors and load resistors do not contribute to ground current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The current through the capacitors are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𝐶𝑝𝐴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∠180×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𝐶𝑝𝐵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𝐶𝑝𝐶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𝐶𝑝𝐴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800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𝐶𝑐𝑚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𝑅𝑙𝑎𝑚𝑝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𝑙𝑎𝑚𝑝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EEC745-1793-4744-4F28-F30385BF9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503" y="1825625"/>
                <a:ext cx="6535553" cy="4895850"/>
              </a:xfrm>
              <a:blipFill>
                <a:blip r:embed="rId2"/>
                <a:stretch>
                  <a:fillRect l="-840" t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C9F37-4CD4-9B58-D4CB-6D63AB9A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8615F-874D-507B-86A1-FBA0528BC961}"/>
              </a:ext>
            </a:extLst>
          </p:cNvPr>
          <p:cNvSpPr txBox="1"/>
          <p:nvPr/>
        </p:nvSpPr>
        <p:spPr>
          <a:xfrm>
            <a:off x="7729248" y="4936605"/>
            <a:ext cx="334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Mode Equivalent Circuit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4382A1-8362-E25A-D45C-4BE42B63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46" y="5429250"/>
            <a:ext cx="32670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4008C8-74EA-1257-85A8-7347B7363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9920"/>
            <a:ext cx="5659782" cy="21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393</Words>
  <Application>Microsoft Office PowerPoint</Application>
  <PresentationFormat>Widescreen</PresentationFormat>
  <Paragraphs>79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Experiment 2</vt:lpstr>
      <vt:lpstr>Schematic</vt:lpstr>
      <vt:lpstr>Experiment 2</vt:lpstr>
      <vt:lpstr>Simulation Model</vt:lpstr>
      <vt:lpstr>Line to Line and Line to Neutral Voltages Unchanged during ground fault</vt:lpstr>
      <vt:lpstr>Neutral to ground voltage is negative line to ground voltage during a ground fault; After fault clears, may have dc offset</vt:lpstr>
      <vt:lpstr>Phase to Ground Voltages</vt:lpstr>
      <vt:lpstr>Ground Lamps: faulted phase light is out, others bright during ground fault</vt:lpstr>
      <vt:lpstr>Ground Fault Currents (Common Mode)</vt:lpstr>
      <vt:lpstr>Common Mode Currents to ground</vt:lpstr>
      <vt:lpstr>Common Mode Equivalent circuit produces same results</vt:lpstr>
      <vt:lpstr>Common Mode Currents in bus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19</cp:revision>
  <dcterms:created xsi:type="dcterms:W3CDTF">2024-06-09T14:03:08Z</dcterms:created>
  <dcterms:modified xsi:type="dcterms:W3CDTF">2024-09-10T19:01:35Z</dcterms:modified>
</cp:coreProperties>
</file>